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72" r:id="rId3"/>
    <p:sldId id="311" r:id="rId4"/>
    <p:sldId id="298" r:id="rId5"/>
    <p:sldId id="310" r:id="rId6"/>
    <p:sldId id="299" r:id="rId7"/>
    <p:sldId id="301" r:id="rId8"/>
    <p:sldId id="302" r:id="rId9"/>
    <p:sldId id="303" r:id="rId10"/>
    <p:sldId id="304" r:id="rId11"/>
    <p:sldId id="305" r:id="rId12"/>
    <p:sldId id="306" r:id="rId13"/>
    <p:sldId id="30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032C03-067D-4AA2-AAB2-7498B9A95ECB}">
          <p14:sldIdLst>
            <p14:sldId id="259"/>
            <p14:sldId id="272"/>
            <p14:sldId id="311"/>
            <p14:sldId id="298"/>
            <p14:sldId id="310"/>
            <p14:sldId id="299"/>
            <p14:sldId id="301"/>
            <p14:sldId id="302"/>
            <p14:sldId id="303"/>
            <p14:sldId id="304"/>
            <p14:sldId id="305"/>
            <p14:sldId id="306"/>
            <p14:sldId id="309"/>
          </p14:sldIdLst>
        </p14:section>
        <p14:section name="Раздел без заголовка" id="{A45C76B8-8100-4739-9836-29C993AEBCD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6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4942A-615B-4568-AE33-6111769BE7D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C70BA-E041-4F65-99F2-92AC3B063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89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8566-949B-4F55-B6D2-55B3D3618810}" type="datetime1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8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0F3E-5DEC-41A6-9D51-FEAB7AE185A0}" type="datetime1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5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36B3-F791-4D58-9610-82918D02CE23}" type="datetime1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8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F2EB-D969-4F28-9068-8437D5C090D7}" type="datetime1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3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8B4D-E410-4C17-8FFA-EB697507821A}" type="datetime1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6F7F-031A-490E-B01B-A6D19BAFEE02}" type="datetime1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5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848A-E6F9-45FD-B12B-371E026CC1FB}" type="datetime1">
              <a:rPr lang="ru-RU" smtClean="0"/>
              <a:t>17.03.2025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6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1839-A413-443F-9B9D-1565082FED43}" type="datetime1">
              <a:rPr lang="ru-RU" smtClean="0"/>
              <a:t>17.03.2025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4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F4BF-C46E-4A7C-8AB0-A65DC1B7941E}" type="datetime1">
              <a:rPr lang="ru-RU" smtClean="0"/>
              <a:t>17.03.2025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4D09-3F48-4518-A47F-5AD6313CD5F0}" type="datetime1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1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AC21F-877F-4ED0-B4E0-CAB8269C58D3}" type="datetime1">
              <a:rPr lang="ru-RU" smtClean="0"/>
              <a:t>17.03.2025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1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F1DEF-A856-442B-BD9B-53F3EF302493}" type="datetime1">
              <a:rPr lang="ru-RU" smtClean="0"/>
              <a:t>17.03.2025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9CCE0-611C-4E19-BEA9-2A24B6ED4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6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119" y="1482134"/>
            <a:ext cx="839440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ТЕМА ИННОВАЦИОННОГО ПРОЕКТА: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97399" y="2854879"/>
            <a:ext cx="83591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r>
              <a:rPr lang="ru-RU" sz="2000" b="1" dirty="0"/>
              <a:t>ОБРАЗОВАТЕЛЬНАЯ ОРГАНИЗАЦИЯ:</a:t>
            </a:r>
          </a:p>
          <a:p>
            <a:r>
              <a:rPr lang="ru-RU" sz="2300" dirty="0">
                <a:latin typeface="Times New Roman" panose="02020603050405020304" pitchFamily="18" charset="0"/>
              </a:rPr>
              <a:t>Муниципальное общеобразовательное учреждение «Лицей №8»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399" y="3863424"/>
            <a:ext cx="8176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sz="2000" b="1" dirty="0"/>
              <a:t>МУНИЦИПАЛЬНЫЙ РАЙОН: </a:t>
            </a:r>
            <a:r>
              <a:rPr lang="ru-RU" sz="2400" dirty="0">
                <a:latin typeface="Times New Roman" panose="02020603050405020304" pitchFamily="18" charset="0"/>
              </a:rPr>
              <a:t>Тихвинский район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119" y="4459610"/>
            <a:ext cx="8267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r>
              <a:rPr lang="ru-RU" sz="2000" b="1" dirty="0"/>
              <a:t>ФИО ВЫСТУПАЮЩИХ: </a:t>
            </a:r>
            <a:r>
              <a:rPr lang="ru-RU" sz="2300" dirty="0">
                <a:latin typeface="Times New Roman" panose="02020603050405020304" pitchFamily="18" charset="0"/>
              </a:rPr>
              <a:t>Мазанова Светлана Сергеевна </a:t>
            </a:r>
          </a:p>
          <a:p>
            <a:r>
              <a:rPr lang="ru-RU" sz="2300" dirty="0">
                <a:latin typeface="Times New Roman" panose="02020603050405020304" pitchFamily="18" charset="0"/>
              </a:rPr>
              <a:t>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870" y="5136719"/>
            <a:ext cx="7792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sz="2000" b="1" dirty="0"/>
              <a:t>ЭТАП ИННОВАЦИОННОЙ ДЕЯТЕЛЬНОСТИ :   </a:t>
            </a:r>
            <a:r>
              <a:rPr lang="ru-RU" sz="2400" dirty="0">
                <a:latin typeface="Times New Roman" panose="02020603050405020304" pitchFamily="18" charset="0"/>
              </a:rPr>
              <a:t>подготовительный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70914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ТЕМА ПРОЕКТА: </a:t>
            </a: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</a:t>
            </a:r>
            <a:b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                                          ОСНОВНЫЕ МЕРОПРИЯТИЯ</a:t>
            </a:r>
            <a:endParaRPr lang="ru-RU" sz="2200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4193" t="15556" r="2300" b="9773"/>
          <a:stretch/>
        </p:blipFill>
        <p:spPr bwMode="auto">
          <a:xfrm>
            <a:off x="765959" y="2519052"/>
            <a:ext cx="7903028" cy="4190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218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ТЕМА ПРОЕКТА: </a:t>
            </a: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</a:t>
            </a:r>
            <a:b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СПОСОБЫ  АПРОБАЦИИ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809" y="235798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7797" t="15008" r="7240" b="9956"/>
          <a:stretch/>
        </p:blipFill>
        <p:spPr bwMode="auto">
          <a:xfrm>
            <a:off x="584809" y="2404753"/>
            <a:ext cx="8107929" cy="4304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970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ТЕМА ПРОЕКТА: </a:t>
            </a: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</a:t>
            </a:r>
            <a:b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ВНЕШНИЕ  ЭФФЕКТЫ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A8650D-C37B-9261-342E-35EDE7C47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19" t="29283" r="31126" b="19839"/>
          <a:stretch/>
        </p:blipFill>
        <p:spPr bwMode="auto">
          <a:xfrm>
            <a:off x="1115568" y="2308815"/>
            <a:ext cx="7242920" cy="4549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637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ТЕМА ПРОЕКТА: </a:t>
            </a: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</a:t>
            </a:r>
            <a:b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                        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КОНТРОЛЬ   ДОСТОВЕРНОСТИ   РЕЗУЛЬТАТОВ    ПРОЕКТА</a:t>
            </a:r>
            <a:endParaRPr lang="ru-RU" sz="22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514" t="32685" r="7880" b="32038"/>
          <a:stretch/>
        </p:blipFill>
        <p:spPr bwMode="auto">
          <a:xfrm>
            <a:off x="338203" y="2952227"/>
            <a:ext cx="8724377" cy="3072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324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D716B-9F1D-5E32-F0FF-D46B601FF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36A1F5-CC08-C3B5-D8D9-59B3A6CBD6C1}"/>
              </a:ext>
            </a:extLst>
          </p:cNvPr>
          <p:cNvSpPr txBox="1"/>
          <p:nvPr/>
        </p:nvSpPr>
        <p:spPr>
          <a:xfrm>
            <a:off x="597399" y="3863424"/>
            <a:ext cx="8176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364" y="1941160"/>
            <a:ext cx="86943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1113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300" dirty="0">
                <a:latin typeface="Times New Roman" panose="02020603050405020304" pitchFamily="18" charset="0"/>
              </a:rPr>
              <a:t>    модель формирования «культуры исследователя» и  система организации проектно-исследовательской образовательной среды в   условиях  детского сада, школы.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готовность педагогов к организации и сопровождению проектной и исследовательской деятельности обучающихся.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критериально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-оценочный комплекс для анализа и контроля проектно-исследовательской образовательной деятельности детского сада, школы.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степень эффективности использования технологии в рамках реализации требований ФГОС.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партнерские связи с образовательными организациями, учреждениями культуры и другими организациями, направленные на повышение качества реализации модели формирования «культуры исследователя».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увеличение количества участников различных областных, региональных и всероссийских конкурсов, конференций и др. как результат   активной проектной и исследовательской деятельности в школе.</a:t>
            </a:r>
            <a:endParaRPr lang="ru-R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1319" t="41706" r="22900" b="17817"/>
          <a:stretch/>
        </p:blipFill>
        <p:spPr bwMode="auto">
          <a:xfrm>
            <a:off x="755692" y="2382966"/>
            <a:ext cx="7626351" cy="2219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6575" y="1152748"/>
            <a:ext cx="8824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ТЕМА ПРОЕКТА: 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</a:t>
            </a:r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»</a:t>
            </a:r>
            <a:endParaRPr lang="ru-RU" sz="1200" b="1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            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АКТУАЛЬНОСТЬ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ПРОЕКТА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7 мая 2024 г. № 309 “О национальных целях развития Российской Федерации на период до 2030 года и на перспективу до 2036 года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1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E200A-BB59-ABEB-E5AC-981F046D1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F8298F-E432-33AB-9090-B7C3F3478AD1}"/>
              </a:ext>
            </a:extLst>
          </p:cNvPr>
          <p:cNvSpPr txBox="1"/>
          <p:nvPr/>
        </p:nvSpPr>
        <p:spPr>
          <a:xfrm>
            <a:off x="597399" y="2854879"/>
            <a:ext cx="835914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endParaRPr lang="ru-RU" sz="2300" dirty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8505E-19B1-C837-3974-AEBC30AD37F1}"/>
              </a:ext>
            </a:extLst>
          </p:cNvPr>
          <p:cNvSpPr txBox="1"/>
          <p:nvPr/>
        </p:nvSpPr>
        <p:spPr>
          <a:xfrm>
            <a:off x="597399" y="3863424"/>
            <a:ext cx="8176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ACD3C0-B476-CCC4-B2CE-F6E3E4808D39}"/>
              </a:ext>
            </a:extLst>
          </p:cNvPr>
          <p:cNvSpPr/>
          <p:nvPr/>
        </p:nvSpPr>
        <p:spPr>
          <a:xfrm>
            <a:off x="313152" y="1173974"/>
            <a:ext cx="872437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ТЕМА ПРОЕКТА: </a:t>
            </a: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</a:t>
            </a:r>
          </a:p>
          <a:p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                                                           </a:t>
            </a:r>
          </a:p>
          <a:p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                                                 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ИННОВАЦИОННЫЙ ПОТЕНЦИАЛ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0F3F6D-109B-4BA0-C205-17681E85E797}"/>
              </a:ext>
            </a:extLst>
          </p:cNvPr>
          <p:cNvSpPr/>
          <p:nvPr/>
        </p:nvSpPr>
        <p:spPr>
          <a:xfrm>
            <a:off x="432148" y="2089087"/>
            <a:ext cx="8341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856615" algn="l"/>
              </a:tabLst>
            </a:pPr>
            <a:endParaRPr lang="ru-RU" sz="1400" dirty="0">
              <a:solidFill>
                <a:srgbClr val="1A1A1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856615" algn="l"/>
              </a:tabLst>
            </a:pPr>
            <a:r>
              <a:rPr lang="ru-RU" sz="14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и апробации модели формирования исследовательской культуры обучающихся в </a:t>
            </a:r>
            <a:r>
              <a:rPr lang="ru-RU" sz="1400" b="1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рамках преемственности дошкольного, начального и основного общего образования.</a:t>
            </a:r>
          </a:p>
          <a:p>
            <a:pPr indent="450215" algn="just">
              <a:spcAft>
                <a:spcPts val="0"/>
              </a:spcAft>
              <a:tabLst>
                <a:tab pos="856615" algn="l"/>
              </a:tabLst>
            </a:pP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1208" t="29283" r="12388" b="11420"/>
          <a:stretch/>
        </p:blipFill>
        <p:spPr bwMode="auto">
          <a:xfrm>
            <a:off x="967839" y="2854879"/>
            <a:ext cx="7338951" cy="3830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637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0EFAA-3C7C-044C-0F6B-9B69D0944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10B80-5F19-31F9-376A-6045C99252FA}"/>
              </a:ext>
            </a:extLst>
          </p:cNvPr>
          <p:cNvSpPr txBox="1"/>
          <p:nvPr/>
        </p:nvSpPr>
        <p:spPr>
          <a:xfrm>
            <a:off x="597399" y="2854879"/>
            <a:ext cx="835914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endParaRPr lang="ru-RU" sz="2300" dirty="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834FC-2C6E-40DE-DBB8-C22AC3ACC314}"/>
              </a:ext>
            </a:extLst>
          </p:cNvPr>
          <p:cNvSpPr txBox="1"/>
          <p:nvPr/>
        </p:nvSpPr>
        <p:spPr>
          <a:xfrm>
            <a:off x="597399" y="3863424"/>
            <a:ext cx="8176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890" y="1192764"/>
            <a:ext cx="887710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ТЕМА ПРОЕКТА: </a:t>
            </a: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</a:t>
            </a:r>
          </a:p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НОВИЗНА РЕШЕНИЯ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9252" t="14275" r="4049" b="8492"/>
          <a:stretch/>
        </p:blipFill>
        <p:spPr bwMode="auto">
          <a:xfrm>
            <a:off x="249382" y="2173184"/>
            <a:ext cx="8524277" cy="4560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475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75154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ТЕМА ПРОЕКТА: </a:t>
            </a: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</a:t>
            </a:r>
            <a:b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                                                                    </a:t>
            </a:r>
            <a:endParaRPr lang="ru-RU" sz="22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8312" t="26538" r="28140" b="19656"/>
          <a:stretch/>
        </p:blipFill>
        <p:spPr bwMode="auto">
          <a:xfrm>
            <a:off x="368135" y="2190997"/>
            <a:ext cx="8193974" cy="4619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144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0EFAA-3C7C-044C-0F6B-9B69D0944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B834FC-2C6E-40DE-DBB8-C22AC3ACC314}"/>
              </a:ext>
            </a:extLst>
          </p:cNvPr>
          <p:cNvSpPr txBox="1"/>
          <p:nvPr/>
        </p:nvSpPr>
        <p:spPr>
          <a:xfrm>
            <a:off x="597399" y="3863424"/>
            <a:ext cx="8176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440" y="1199026"/>
            <a:ext cx="84622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ТЕМА ПРОЕКТА: </a:t>
            </a: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</a:t>
            </a:r>
          </a:p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                                               </a:t>
            </a:r>
          </a:p>
          <a:p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                                                          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ЦЕЛЬ ИННОВАЦИОННОГО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8661" y="2709262"/>
            <a:ext cx="7813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A1A1A"/>
                </a:solidFill>
                <a:ea typeface="Times New Roman" panose="02020603050405020304" pitchFamily="18" charset="0"/>
              </a:rPr>
              <a:t>Разработать и внедрить модель формирования "культуры исследователя" обеспечивающую преемственность при эффективном формировании основ проектной и исследовательской деятельности учащихся на уровнях дошкольного образования, начального общего образования и основного общего образования.</a:t>
            </a:r>
            <a:r>
              <a:rPr lang="ru-RU" dirty="0"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ea typeface="Times New Roman" panose="02020603050405020304" pitchFamily="18" charset="0"/>
              </a:rPr>
              <a:t>Создать комплексную систему внеурочной деятельности</a:t>
            </a:r>
            <a:r>
              <a:rPr lang="ru-RU" dirty="0" smtClean="0">
                <a:solidFill>
                  <a:srgbClr val="1A1A1A"/>
                </a:solidFill>
                <a:ea typeface="Times New Roman" panose="02020603050405020304" pitchFamily="18" charset="0"/>
              </a:rPr>
              <a:t>,</a:t>
            </a:r>
            <a:r>
              <a:rPr lang="ru-RU" dirty="0" smtClean="0"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A1A1A"/>
                </a:solidFill>
                <a:ea typeface="Times New Roman" panose="02020603050405020304" pitchFamily="18" charset="0"/>
              </a:rPr>
              <a:t>обеспечивающую </a:t>
            </a:r>
            <a:r>
              <a:rPr lang="ru-RU" dirty="0">
                <a:solidFill>
                  <a:srgbClr val="1A1A1A"/>
                </a:solidFill>
                <a:ea typeface="Times New Roman" panose="02020603050405020304" pitchFamily="18" charset="0"/>
              </a:rPr>
              <a:t>эффективную организацию </a:t>
            </a:r>
            <a:r>
              <a:rPr lang="ru-RU" dirty="0" smtClean="0">
                <a:solidFill>
                  <a:srgbClr val="1A1A1A"/>
                </a:solidFill>
                <a:ea typeface="Times New Roman" panose="02020603050405020304" pitchFamily="18" charset="0"/>
              </a:rPr>
              <a:t>учебно-исследовательской </a:t>
            </a:r>
            <a:r>
              <a:rPr lang="ru-RU" dirty="0">
                <a:solidFill>
                  <a:srgbClr val="1A1A1A"/>
                </a:solidFill>
                <a:ea typeface="Times New Roman" panose="02020603050405020304" pitchFamily="18" charset="0"/>
              </a:rPr>
              <a:t>и проектной деятельности </a:t>
            </a:r>
            <a:r>
              <a:rPr lang="ru-RU" dirty="0" smtClean="0">
                <a:solidFill>
                  <a:srgbClr val="1A1A1A"/>
                </a:solidFill>
                <a:ea typeface="Times New Roman" panose="02020603050405020304" pitchFamily="18" charset="0"/>
              </a:rPr>
              <a:t>в  </a:t>
            </a:r>
            <a:r>
              <a:rPr lang="ru-RU" dirty="0">
                <a:solidFill>
                  <a:srgbClr val="1A1A1A"/>
                </a:solidFill>
                <a:ea typeface="Times New Roman" panose="02020603050405020304" pitchFamily="18" charset="0"/>
              </a:rPr>
              <a:t>основной школе. </a:t>
            </a:r>
            <a:endParaRPr lang="ru-RU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6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48211"/>
            <a:ext cx="8415142" cy="1325563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ТЕМА ПРОЕКТА: </a:t>
            </a: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</a:t>
            </a:r>
            <a:b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                                                  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ПРАКТИЧЕСКАЯ  ЗНАЧИМОСТЬ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455EF0-8DCA-5349-3B90-2AE95D71D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56" t="29376" r="6707" b="7910"/>
          <a:stretch/>
        </p:blipFill>
        <p:spPr bwMode="auto">
          <a:xfrm>
            <a:off x="340462" y="2267712"/>
            <a:ext cx="8415142" cy="4434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515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97898"/>
            <a:ext cx="7886700" cy="1325563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ТЕМА ПРОЕКТА: </a:t>
            </a: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</a:t>
            </a:r>
            <a:b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                                    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ЗАДАЧИ  ИННОВАЦИОННОГО  ПРОЕКТА 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656" y="2326666"/>
            <a:ext cx="7886700" cy="4431126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1600" dirty="0">
                <a:ea typeface="Times New Roman" panose="02020603050405020304" pitchFamily="18" charset="0"/>
              </a:rPr>
              <a:t>1.Разработать, обосновать и апробировать модель формирования «культуры исследователя» в рамках проектно-исследовательской деятельности в условиях взаимодействия учреждений дошкольного образования и образовательного пространства школы. </a:t>
            </a:r>
          </a:p>
          <a:p>
            <a:pPr indent="0" algn="just">
              <a:buNone/>
            </a:pPr>
            <a:r>
              <a:rPr lang="ru-RU" sz="1600" dirty="0">
                <a:ea typeface="Times New Roman" panose="02020603050405020304" pitchFamily="18" charset="0"/>
              </a:rPr>
              <a:t>2. Обеспечить готовность всех участников образовательного процесса (воспитанники, учащиеся, педагогические работники, администрация, родители) к включению в проектную и учебно-исследовательскую деятельность. </a:t>
            </a:r>
          </a:p>
          <a:p>
            <a:pPr indent="0" algn="just">
              <a:buNone/>
            </a:pPr>
            <a:r>
              <a:rPr lang="ru-RU" sz="1600" dirty="0">
                <a:ea typeface="Times New Roman" panose="02020603050405020304" pitchFamily="18" charset="0"/>
              </a:rPr>
              <a:t>3. Увеличить количество обучающихся и педагогов, участвующих в мероприятиях различного уровня, направленных на профессиональное, личностное развитие и патриотическое воспитание как результат активной проектной и исследовательской деятельности.</a:t>
            </a:r>
          </a:p>
          <a:p>
            <a:pPr indent="0" algn="just">
              <a:buNone/>
            </a:pPr>
            <a:r>
              <a:rPr lang="ru-RU" sz="1600" dirty="0">
                <a:ea typeface="Times New Roman" panose="02020603050405020304" pitchFamily="18" charset="0"/>
              </a:rPr>
              <a:t>4. Определить </a:t>
            </a:r>
            <a:r>
              <a:rPr lang="ru-RU" sz="1600" dirty="0" err="1">
                <a:ea typeface="Times New Roman" panose="02020603050405020304" pitchFamily="18" charset="0"/>
              </a:rPr>
              <a:t>критериально</a:t>
            </a:r>
            <a:r>
              <a:rPr lang="ru-RU" sz="1600" dirty="0">
                <a:ea typeface="Times New Roman" panose="02020603050405020304" pitchFamily="18" charset="0"/>
              </a:rPr>
              <a:t>-оценочный комплекс для анализа и контроля проектно-исследовательской образовательной деятельности. Выявить степень эффективности использования технологии в рамках реализации ФГОС.</a:t>
            </a:r>
          </a:p>
          <a:p>
            <a:pPr indent="0" algn="just">
              <a:buNone/>
            </a:pPr>
            <a:r>
              <a:rPr lang="ru-RU" sz="1600" dirty="0">
                <a:ea typeface="Times New Roman" panose="02020603050405020304" pitchFamily="18" charset="0"/>
              </a:rPr>
              <a:t>5. Выстроить партнерские связи с образовательными организациями, учреждениями культуры и другими организациями с целью повышения качества реализации модели формирования «культуры исследователя».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1303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ТЕМА ПРОЕКТА: </a:t>
            </a: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</a:t>
            </a:r>
            <a:br>
              <a:rPr lang="ru-RU" sz="18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b="1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                                     1   ЭТАП    ПОДГОТОВИТЕЛЬНЫЙ</a:t>
            </a: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057C97-0B69-4981-A24D-C036264F4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02" t="51428" r="1784" b="18923"/>
          <a:stretch/>
        </p:blipFill>
        <p:spPr bwMode="auto">
          <a:xfrm>
            <a:off x="68749" y="2660904"/>
            <a:ext cx="9006501" cy="3081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926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1667</TotalTime>
  <Words>559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ТЕМА ПРОЕКТА: 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                                                                       </vt:lpstr>
      <vt:lpstr>Презентация PowerPoint</vt:lpstr>
      <vt:lpstr>ТЕМА ПРОЕКТА: 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                                                      ПРАКТИЧЕСКАЯ  ЗНАЧИМОСТЬ </vt:lpstr>
      <vt:lpstr>ТЕМА ПРОЕКТА: 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                                        ЗАДАЧИ  ИННОВАЦИОННОГО  ПРОЕКТА  </vt:lpstr>
      <vt:lpstr>        ТЕМА ПРОЕКТА: 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                                        1   ЭТАП    ПОДГОТОВИТЕЛЬНЫЙ</vt:lpstr>
      <vt:lpstr>         ТЕМА ПРОЕКТА: 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                                             ОСНОВНЫЕ МЕРОПРИЯТИЯ</vt:lpstr>
      <vt:lpstr>         ТЕМА ПРОЕКТА: 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  СПОСОБЫ  АПРОБАЦИИ</vt:lpstr>
      <vt:lpstr>        ТЕМА ПРОЕКТА: 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                                                                           ВНЕШНИЕ  ЭФФЕКТЫ</vt:lpstr>
      <vt:lpstr>        ТЕМА ПРОЕКТА: «Формирование «культуры исследователя» на основе проектной и исследовательской деятельности для воспитания человека будущего. Программа «Познаём, творим, исследуем»                            КОНТРОЛЬ   ДОСТОВЕРНОСТИ   РЕЗУЛЬТАТОВ    ПРОЕКТА</vt:lpstr>
    </vt:vector>
  </TitlesOfParts>
  <Company>OEM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gauge</dc:creator>
  <cp:lastModifiedBy>Z3Plus</cp:lastModifiedBy>
  <cp:revision>36</cp:revision>
  <dcterms:created xsi:type="dcterms:W3CDTF">2025-02-11T11:12:25Z</dcterms:created>
  <dcterms:modified xsi:type="dcterms:W3CDTF">2025-03-17T18:25:58Z</dcterms:modified>
</cp:coreProperties>
</file>